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2" r:id="rId17"/>
    <p:sldId id="271" r:id="rId18"/>
    <p:sldId id="270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767D-A460-409D-8471-D065A6864F7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72E0-EF32-4EE6-A9C6-D9E9D4844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Congenital conditions of the 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Dr.D.Anand</a:t>
            </a:r>
            <a:r>
              <a:rPr lang="en-US" dirty="0" smtClean="0"/>
              <a:t> </a:t>
            </a:r>
            <a:r>
              <a:rPr lang="en-US" dirty="0" err="1" smtClean="0"/>
              <a:t>Karthikeyan</a:t>
            </a:r>
            <a:r>
              <a:rPr lang="en-US" dirty="0" smtClean="0"/>
              <a:t> MS,</a:t>
            </a:r>
          </a:p>
          <a:p>
            <a:r>
              <a:rPr lang="en-US" dirty="0" smtClean="0"/>
              <a:t>Associate Professor,</a:t>
            </a:r>
          </a:p>
          <a:p>
            <a:r>
              <a:rPr lang="en-US" dirty="0" smtClean="0"/>
              <a:t>Dept of 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1f5a-16063045134297-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81175"/>
            <a:ext cx="7620000" cy="5076825"/>
          </a:xfrm>
          <a:prstGeom prst="rect">
            <a:avLst/>
          </a:prstGeom>
        </p:spPr>
      </p:pic>
      <p:pic>
        <p:nvPicPr>
          <p:cNvPr id="4" name="Content Placeholder 3" descr="An-untreated-auricular-haematoma-can-lead-to-cauliflower-ear-Above-three-patients-with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04801"/>
            <a:ext cx="7086600" cy="2692908"/>
          </a:xfrm>
        </p:spPr>
      </p:pic>
      <p:sp>
        <p:nvSpPr>
          <p:cNvPr id="6" name="TextBox 5"/>
          <p:cNvSpPr txBox="1"/>
          <p:nvPr/>
        </p:nvSpPr>
        <p:spPr>
          <a:xfrm>
            <a:off x="1905000" y="3124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CAULIFLOWER EAR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PREAURICULAR SKIN TAGS/ SINUS</a:t>
            </a:r>
            <a:endParaRPr lang="en-US" dirty="0"/>
          </a:p>
        </p:txBody>
      </p:sp>
      <p:pic>
        <p:nvPicPr>
          <p:cNvPr id="4" name="Content Placeholder 3" descr="110da91cd278f05bbf589c4cdec68a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81200"/>
            <a:ext cx="3957016" cy="2667000"/>
          </a:xfrm>
        </p:spPr>
      </p:pic>
      <p:pic>
        <p:nvPicPr>
          <p:cNvPr id="5" name="Picture 4" descr="691fe0c1b9dabb182c2bb0c8930bb9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728" y="1828800"/>
            <a:ext cx="4995272" cy="42772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6062010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8941"/>
          <a:stretch>
            <a:fillRect/>
          </a:stretch>
        </p:blipFill>
        <p:spPr>
          <a:xfrm>
            <a:off x="4252383" y="0"/>
            <a:ext cx="4891617" cy="4525963"/>
          </a:xfrm>
        </p:spPr>
      </p:pic>
      <p:pic>
        <p:nvPicPr>
          <p:cNvPr id="6146" name="Picture 2" descr="E:\ppt\ear diagrams\26062010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4913912" cy="6553200"/>
          </a:xfrm>
          <a:prstGeom prst="rect">
            <a:avLst/>
          </a:prstGeom>
          <a:noFill/>
        </p:spPr>
      </p:pic>
      <p:pic>
        <p:nvPicPr>
          <p:cNvPr id="6" name="Picture 5" descr="260620104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AUDITORY CANAL</a:t>
            </a:r>
            <a:endParaRPr lang="en-US" dirty="0"/>
          </a:p>
        </p:txBody>
      </p:sp>
      <p:pic>
        <p:nvPicPr>
          <p:cNvPr id="4" name="Content Placeholder 3" descr="CTO-06-05-g-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9338417" cy="3581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-s2.0-S0165587615003535-gr12v13.jpg"/>
          <p:cNvPicPr>
            <a:picLocks noGrp="1" noChangeAspect="1"/>
          </p:cNvPicPr>
          <p:nvPr>
            <p:ph idx="1"/>
          </p:nvPr>
        </p:nvPicPr>
        <p:blipFill>
          <a:blip r:embed="rId2"/>
          <a:srcRect r="50000"/>
          <a:stretch>
            <a:fillRect/>
          </a:stretch>
        </p:blipFill>
        <p:spPr>
          <a:xfrm>
            <a:off x="4800600" y="0"/>
            <a:ext cx="4097466" cy="3184125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3048000" cy="4497859"/>
          </a:xfrm>
          <a:prstGeom prst="rect">
            <a:avLst/>
          </a:prstGeom>
        </p:spPr>
      </p:pic>
      <p:pic>
        <p:nvPicPr>
          <p:cNvPr id="6" name="Picture 5" descr="303968_2_En_8_Fig1_HTM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124200"/>
            <a:ext cx="5435933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EAR</a:t>
            </a:r>
            <a:endParaRPr lang="en-US" dirty="0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95400"/>
            <a:ext cx="6294119" cy="4495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ppt\ear diagrams\gr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549605" cy="5848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ppt\ear diagrams\1-s2.0-S038581461400114X-g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640" y="1447800"/>
            <a:ext cx="919264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E:\ppt\ear diagrams\Screenshot 2021-05-26 07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410200" cy="6831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ppt\ear diagrams\anatomy-of-inner-ear-dr-ashly-alexander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424" y="381000"/>
            <a:ext cx="8626986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Embryology of the ear</a:t>
            </a:r>
          </a:p>
          <a:p>
            <a:r>
              <a:rPr lang="en-US" dirty="0" smtClean="0"/>
              <a:t>Congenital conditions of external ear</a:t>
            </a:r>
          </a:p>
          <a:p>
            <a:r>
              <a:rPr lang="en-US" dirty="0" smtClean="0"/>
              <a:t>Congenital conditions of middle ear</a:t>
            </a:r>
          </a:p>
          <a:p>
            <a:r>
              <a:rPr lang="en-US" dirty="0" smtClean="0"/>
              <a:t>Congenital conditions of inner ear</a:t>
            </a:r>
          </a:p>
          <a:p>
            <a:r>
              <a:rPr lang="en-US" dirty="0" smtClean="0"/>
              <a:t>Genetic basis</a:t>
            </a:r>
          </a:p>
          <a:p>
            <a:r>
              <a:rPr lang="en-US" dirty="0" smtClean="0"/>
              <a:t>Chromosomal disorders</a:t>
            </a:r>
          </a:p>
          <a:p>
            <a:r>
              <a:rPr lang="en-US" dirty="0" smtClean="0"/>
              <a:t>syndromes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ppt\ear diagrams\images_medium_115073fig05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7" y="346075"/>
            <a:ext cx="6707795" cy="613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Syndromic</a:t>
            </a:r>
            <a:r>
              <a:rPr lang="en-US" dirty="0" smtClean="0"/>
              <a:t>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Wardenburg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Usher syndrome</a:t>
            </a:r>
          </a:p>
          <a:p>
            <a:r>
              <a:rPr lang="en-US" dirty="0" err="1" smtClean="0"/>
              <a:t>Hemifacial</a:t>
            </a:r>
            <a:r>
              <a:rPr lang="en-US" dirty="0" smtClean="0"/>
              <a:t> anomalies:</a:t>
            </a:r>
          </a:p>
          <a:p>
            <a:pPr lvl="1"/>
            <a:r>
              <a:rPr lang="en-US" dirty="0" err="1" smtClean="0"/>
              <a:t>Goldenhar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err="1" smtClean="0"/>
              <a:t>Treacher</a:t>
            </a:r>
            <a:r>
              <a:rPr lang="en-US" dirty="0" smtClean="0"/>
              <a:t> </a:t>
            </a:r>
            <a:r>
              <a:rPr lang="en-US" dirty="0" err="1" smtClean="0"/>
              <a:t>collins</a:t>
            </a:r>
            <a:r>
              <a:rPr lang="en-US" dirty="0" smtClean="0"/>
              <a:t> syndrome</a:t>
            </a:r>
          </a:p>
          <a:p>
            <a:r>
              <a:rPr lang="en-US" dirty="0" err="1" smtClean="0"/>
              <a:t>Crouzon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Down’s syndrome</a:t>
            </a:r>
          </a:p>
          <a:p>
            <a:r>
              <a:rPr lang="en-US" dirty="0" smtClean="0"/>
              <a:t>Pierre robin sequence</a:t>
            </a:r>
          </a:p>
          <a:p>
            <a:r>
              <a:rPr lang="en-US" dirty="0" err="1" smtClean="0"/>
              <a:t>Pendred</a:t>
            </a:r>
            <a:r>
              <a:rPr lang="en-US" dirty="0" smtClean="0"/>
              <a:t> syndrome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Embryology of the ear</a:t>
            </a:r>
            <a:endParaRPr lang="en-US" dirty="0"/>
          </a:p>
        </p:txBody>
      </p:sp>
      <p:pic>
        <p:nvPicPr>
          <p:cNvPr id="4" name="Content Placeholder 3" descr="1-s2.0-S1043181017300398-g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629" y="1143000"/>
            <a:ext cx="5710371" cy="5103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pinna</a:t>
            </a:r>
            <a:endParaRPr lang="en-US" dirty="0"/>
          </a:p>
        </p:txBody>
      </p:sp>
      <p:pic>
        <p:nvPicPr>
          <p:cNvPr id="6" name="Content Placeholder 5" descr="331254_1_En_17_Figa_HTM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489217"/>
            <a:ext cx="5114711" cy="5140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645" y="1752600"/>
            <a:ext cx="9218645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nnamed (1).jpg"/>
          <p:cNvPicPr>
            <a:picLocks noGrp="1" noChangeAspect="1"/>
          </p:cNvPicPr>
          <p:nvPr>
            <p:ph idx="1"/>
          </p:nvPr>
        </p:nvPicPr>
        <p:blipFill>
          <a:blip r:embed="rId2"/>
          <a:srcRect b="33749"/>
          <a:stretch>
            <a:fillRect/>
          </a:stretch>
        </p:blipFill>
        <p:spPr>
          <a:xfrm>
            <a:off x="1524000" y="0"/>
            <a:ext cx="6664522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8549"/>
            <a:ext cx="4555181" cy="6839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ANOTIA</a:t>
            </a:r>
            <a:br>
              <a:rPr lang="en-US" dirty="0" smtClean="0"/>
            </a:br>
            <a:r>
              <a:rPr lang="en-US" dirty="0" smtClean="0"/>
              <a:t>MICROTIA</a:t>
            </a:r>
            <a:endParaRPr lang="en-US" dirty="0"/>
          </a:p>
        </p:txBody>
      </p:sp>
      <p:pic>
        <p:nvPicPr>
          <p:cNvPr id="5" name="Picture 4" descr="Microt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145"/>
            <a:ext cx="8153400" cy="4527855"/>
          </a:xfrm>
          <a:prstGeom prst="rect">
            <a:avLst/>
          </a:prstGeom>
        </p:spPr>
      </p:pic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0915" y="0"/>
            <a:ext cx="4883085" cy="3657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solidFill>
                <a:srgbClr val="C00000"/>
              </a:solidFill>
            </a:endParaRPr>
          </a:p>
        </p:txBody>
      </p:sp>
      <p:pic>
        <p:nvPicPr>
          <p:cNvPr id="4" name="Content Placeholder 3" descr="XQWUW67JXGJLMBOCZVPQFJRHD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76850" cy="3219450"/>
          </a:xfrm>
        </p:spPr>
      </p:pic>
      <p:pic>
        <p:nvPicPr>
          <p:cNvPr id="5" name="Picture 4" descr="otopl_1b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90473"/>
            <a:ext cx="4419600" cy="3767527"/>
          </a:xfrm>
          <a:prstGeom prst="rect">
            <a:avLst/>
          </a:prstGeom>
        </p:spPr>
      </p:pic>
      <p:pic>
        <p:nvPicPr>
          <p:cNvPr id="6" name="Picture 5" descr="Baby-ear-deformities-Anatomy-of-the-Infant-Ear-Pinna-or-Auricle-.jpg"/>
          <p:cNvPicPr>
            <a:picLocks noChangeAspect="1"/>
          </p:cNvPicPr>
          <p:nvPr/>
        </p:nvPicPr>
        <p:blipFill>
          <a:blip r:embed="rId4"/>
          <a:srcRect r="31502"/>
          <a:stretch>
            <a:fillRect/>
          </a:stretch>
        </p:blipFill>
        <p:spPr>
          <a:xfrm>
            <a:off x="5156359" y="457200"/>
            <a:ext cx="3987641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525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BAT EAR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87</Words>
  <Application>Microsoft Office PowerPoint</Application>
  <PresentationFormat>On-screen Show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Congenital conditions of the ear</vt:lpstr>
      <vt:lpstr>overview</vt:lpstr>
      <vt:lpstr>Embryology of the ear</vt:lpstr>
      <vt:lpstr>pinna</vt:lpstr>
      <vt:lpstr>EAC</vt:lpstr>
      <vt:lpstr>Slide 6</vt:lpstr>
      <vt:lpstr>Slide 7</vt:lpstr>
      <vt:lpstr>ANOTIA MICROTIA</vt:lpstr>
      <vt:lpstr>Slide 9</vt:lpstr>
      <vt:lpstr>Slide 10</vt:lpstr>
      <vt:lpstr>PREAURICULAR SKIN TAGS/ SINUS</vt:lpstr>
      <vt:lpstr>Slide 12</vt:lpstr>
      <vt:lpstr>EXTERNAL AUDITORY CANAL</vt:lpstr>
      <vt:lpstr>Slide 14</vt:lpstr>
      <vt:lpstr>MIDDLE EAR</vt:lpstr>
      <vt:lpstr>Slide 16</vt:lpstr>
      <vt:lpstr>Slide 17</vt:lpstr>
      <vt:lpstr>INNER EAR</vt:lpstr>
      <vt:lpstr>Slide 19</vt:lpstr>
      <vt:lpstr>Slide 20</vt:lpstr>
      <vt:lpstr>Syndromic associations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conditions of the ear</dc:title>
  <dc:creator>ENT</dc:creator>
  <cp:lastModifiedBy>ENT</cp:lastModifiedBy>
  <cp:revision>26</cp:revision>
  <dcterms:created xsi:type="dcterms:W3CDTF">2021-05-25T06:29:28Z</dcterms:created>
  <dcterms:modified xsi:type="dcterms:W3CDTF">2021-05-26T03:29:07Z</dcterms:modified>
</cp:coreProperties>
</file>